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sldIdLst>
    <p:sldId id="256" r:id="rId2"/>
    <p:sldId id="273" r:id="rId3"/>
    <p:sldId id="257" r:id="rId4"/>
    <p:sldId id="267" r:id="rId5"/>
    <p:sldId id="270" r:id="rId6"/>
    <p:sldId id="258" r:id="rId7"/>
    <p:sldId id="259" r:id="rId8"/>
    <p:sldId id="268" r:id="rId9"/>
    <p:sldId id="260" r:id="rId10"/>
    <p:sldId id="269" r:id="rId11"/>
    <p:sldId id="261" r:id="rId12"/>
    <p:sldId id="262" r:id="rId13"/>
    <p:sldId id="274" r:id="rId14"/>
    <p:sldId id="272" r:id="rId15"/>
    <p:sldId id="271" r:id="rId16"/>
    <p:sldId id="263" r:id="rId17"/>
    <p:sldId id="264" r:id="rId18"/>
    <p:sldId id="265" r:id="rId19"/>
    <p:sldId id="26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8" d="100"/>
          <a:sy n="118" d="100"/>
        </p:scale>
        <p:origin x="610"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2020/6/28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9255346" y="2750337"/>
            <a:ext cx="1171888" cy="1356442"/>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447973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11309"/>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222159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1161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882044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09925"/>
            <a:ext cx="1154151" cy="1090789"/>
          </a:xfrm>
        </p:spPr>
        <p:txBody>
          <a:bodyPr/>
          <a:lstStyle/>
          <a:p>
            <a:fld id="{EFFFFDD1-674E-49C1-9A4F-FA173DBDC130}" type="slidenum">
              <a:rPr lang="zh-CN" altLang="en-US" smtClean="0"/>
              <a:t>‹#›</a:t>
            </a:fld>
            <a:endParaRPr lang="zh-CN" alt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364466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10729455" y="470992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968311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B161E7BD-2304-4CFF-AC2E-DAADCB15FF3C}" type="datetimeFigureOut">
              <a:rPr lang="zh-CN" altLang="en-US" smtClean="0"/>
              <a:t>2020/6/28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140075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B161E7BD-2304-4CFF-AC2E-DAADCB15FF3C}" type="datetimeFigureOut">
              <a:rPr lang="zh-CN" altLang="en-US" smtClean="0"/>
              <a:t>2020/6/28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758405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2020/6/28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77960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161E7BD-2304-4CFF-AC2E-DAADCB15FF3C}" type="datetimeFigureOut">
              <a:rPr lang="zh-CN" altLang="en-US" smtClean="0"/>
              <a:t>2020/6/28</a:t>
            </a:fld>
            <a:endParaRPr lang="zh-CN" altLang="en-US"/>
          </a:p>
        </p:txBody>
      </p:sp>
      <p:sp>
        <p:nvSpPr>
          <p:cNvPr id="5" name="Footer Placeholder 4"/>
          <p:cNvSpPr>
            <a:spLocks noGrp="1"/>
          </p:cNvSpPr>
          <p:nvPr>
            <p:ph type="ftr" sz="quarter" idx="11"/>
          </p:nvPr>
        </p:nvSpPr>
        <p:spPr>
          <a:xfrm>
            <a:off x="680321" y="5936188"/>
            <a:ext cx="6126805" cy="365125"/>
          </a:xfrm>
        </p:spPr>
        <p:txBody>
          <a:bodyPr/>
          <a:lstStyle/>
          <a:p>
            <a:endParaRPr lang="zh-CN" alt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77730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61E7BD-2304-4CFF-AC2E-DAADCB15FF3C}" type="datetimeFigureOut">
              <a:rPr lang="zh-CN" altLang="en-US" smtClean="0"/>
              <a:t>2020/6/28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695203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161E7BD-2304-4CFF-AC2E-DAADCB15FF3C}" type="datetimeFigureOut">
              <a:rPr lang="zh-CN" altLang="en-US" smtClean="0"/>
              <a:t>2020/6/28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10729455" y="2869895"/>
            <a:ext cx="1154151" cy="1090789"/>
          </a:xfrm>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4228224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486446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80322" y="3030008"/>
            <a:ext cx="4698355" cy="29061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594123" y="3030008"/>
            <a:ext cx="4700059" cy="29061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161E7BD-2304-4CFF-AC2E-DAADCB15FF3C}" type="datetimeFigureOut">
              <a:rPr lang="zh-CN" altLang="en-US" smtClean="0"/>
              <a:t>2020/6/28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3415516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161E7BD-2304-4CFF-AC2E-DAADCB15FF3C}" type="datetimeFigureOut">
              <a:rPr lang="zh-CN" altLang="en-US" smtClean="0"/>
              <a:t>2020/6/28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988324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161E7BD-2304-4CFF-AC2E-DAADCB15FF3C}" type="datetimeFigureOut">
              <a:rPr lang="zh-CN" altLang="en-US" smtClean="0"/>
              <a:t>2020/6/28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601457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2152287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61E7BD-2304-4CFF-AC2E-DAADCB15FF3C}" type="datetimeFigureOut">
              <a:rPr lang="zh-CN" altLang="en-US" smtClean="0"/>
              <a:t>2020/6/28</a:t>
            </a:fld>
            <a:endParaRPr lang="zh-CN"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095582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161E7BD-2304-4CFF-AC2E-DAADCB15FF3C}" type="datetimeFigureOut">
              <a:rPr lang="zh-CN" altLang="en-US" smtClean="0"/>
              <a:t>2020/6/28</a:t>
            </a:fld>
            <a:endParaRPr lang="zh-CN" alt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EFFFFDD1-674E-49C1-9A4F-FA173DBDC130}" type="slidenum">
              <a:rPr lang="zh-CN" altLang="en-US" smtClean="0"/>
              <a:t>‹#›</a:t>
            </a:fld>
            <a:endParaRPr lang="zh-CN" altLang="en-US"/>
          </a:p>
        </p:txBody>
      </p:sp>
    </p:spTree>
    <p:extLst>
      <p:ext uri="{BB962C8B-B14F-4D97-AF65-F5344CB8AC3E}">
        <p14:creationId xmlns:p14="http://schemas.microsoft.com/office/powerpoint/2010/main" val="1900796101"/>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blog.csdn.net/weixin_42137700/article/details/81983608"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toutiao.com/i6735730392277451272/?group_id=6735730392277451272"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hyperlink" Target="http://product.dangdang.com/28538352.html" TargetMode="External"/><Relationship Id="rId7" Type="http://schemas.openxmlformats.org/officeDocument/2006/relationships/hyperlink" Target="http://product.dangdang.com/27866785.html" TargetMode="External"/><Relationship Id="rId2" Type="http://schemas.openxmlformats.org/officeDocument/2006/relationships/hyperlink" Target="http://product.dangdang.com/24245701.html" TargetMode="External"/><Relationship Id="rId1" Type="http://schemas.openxmlformats.org/officeDocument/2006/relationships/slideLayout" Target="../slideLayouts/slideLayout2.xml"/><Relationship Id="rId6" Type="http://schemas.openxmlformats.org/officeDocument/2006/relationships/hyperlink" Target="http://product.dangdang.com/23329427.html" TargetMode="External"/><Relationship Id="rId5" Type="http://schemas.openxmlformats.org/officeDocument/2006/relationships/hyperlink" Target="https://web.stanford.edu/~jurafsky/slp3/" TargetMode="External"/><Relationship Id="rId4" Type="http://schemas.openxmlformats.org/officeDocument/2006/relationships/hyperlink" Target="http://product.dangdang.com/28469821.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blog.itpub.net/29829936/viewspace-2657676/" TargetMode="External"/><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www.ituring.com.cn/book/tupubarticle/28291" TargetMode="Externa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11.tiff"/><Relationship Id="rId4" Type="http://schemas.openxmlformats.org/officeDocument/2006/relationships/hyperlink" Target="https://devopedia.org/natural-language-process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hyperlink" Target="https://www.cnblogs.com/hbuwyg/p/13140882.ht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blog.csdn.net/weixin_41064957/article/details/7856531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FAD0AA-D545-4246-A9B6-B19BC6633152}"/>
              </a:ext>
            </a:extLst>
          </p:cNvPr>
          <p:cNvSpPr>
            <a:spLocks noGrp="1"/>
          </p:cNvSpPr>
          <p:nvPr>
            <p:ph type="ctrTitle"/>
          </p:nvPr>
        </p:nvSpPr>
        <p:spPr/>
        <p:txBody>
          <a:bodyPr/>
          <a:lstStyle/>
          <a:p>
            <a:r>
              <a:rPr lang="zh-CN" altLang="en-US" dirty="0"/>
              <a:t>自然语言处理技术基础</a:t>
            </a:r>
            <a:br>
              <a:rPr lang="en-US" altLang="zh-CN" dirty="0"/>
            </a:br>
            <a:r>
              <a:rPr lang="en-US" altLang="zh-CN" sz="2800" dirty="0"/>
              <a:t>Natural Language Processing</a:t>
            </a:r>
            <a:r>
              <a:rPr lang="zh-CN" altLang="en-US" sz="2800" dirty="0"/>
              <a:t>，</a:t>
            </a:r>
            <a:r>
              <a:rPr lang="en-US" altLang="zh-CN" sz="2800" dirty="0"/>
              <a:t>NLP</a:t>
            </a:r>
            <a:endParaRPr lang="zh-CN" altLang="en-US" sz="2800" dirty="0"/>
          </a:p>
        </p:txBody>
      </p:sp>
      <p:sp>
        <p:nvSpPr>
          <p:cNvPr id="3" name="副标题 2">
            <a:extLst>
              <a:ext uri="{FF2B5EF4-FFF2-40B4-BE49-F238E27FC236}">
                <a16:creationId xmlns:a16="http://schemas.microsoft.com/office/drawing/2014/main" id="{5AEE3665-4B91-404B-82B7-F893AB2EEF54}"/>
              </a:ext>
            </a:extLst>
          </p:cNvPr>
          <p:cNvSpPr>
            <a:spLocks noGrp="1"/>
          </p:cNvSpPr>
          <p:nvPr>
            <p:ph type="subTitle" idx="1"/>
          </p:nvPr>
        </p:nvSpPr>
        <p:spPr/>
        <p:txBody>
          <a:bodyPr/>
          <a:lstStyle/>
          <a:p>
            <a:r>
              <a:rPr lang="zh-CN" altLang="en-US" dirty="0"/>
              <a:t>网络空间安全与计算机学院</a:t>
            </a:r>
          </a:p>
        </p:txBody>
      </p:sp>
      <p:pic>
        <p:nvPicPr>
          <p:cNvPr id="6146" name="Picture 2">
            <a:extLst>
              <a:ext uri="{FF2B5EF4-FFF2-40B4-BE49-F238E27FC236}">
                <a16:creationId xmlns:a16="http://schemas.microsoft.com/office/drawing/2014/main" id="{83010770-CCB3-4E60-8491-520459293F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13" y="158333"/>
            <a:ext cx="956755" cy="427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132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B9D050-4A24-4A2E-AC18-E64201ACD83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69D29BE-359E-4A98-9ABE-21CE74E76BA9}"/>
              </a:ext>
            </a:extLst>
          </p:cNvPr>
          <p:cNvSpPr>
            <a:spLocks noGrp="1"/>
          </p:cNvSpPr>
          <p:nvPr>
            <p:ph idx="1"/>
          </p:nvPr>
        </p:nvSpPr>
        <p:spPr/>
        <p:txBody>
          <a:bodyPr/>
          <a:lstStyle/>
          <a:p>
            <a:endParaRPr lang="zh-CN" altLang="en-US"/>
          </a:p>
        </p:txBody>
      </p:sp>
      <p:pic>
        <p:nvPicPr>
          <p:cNvPr id="3074" name="Picture 2" descr="一文看懂自然语言处理-NLP（4个典型应用+5个难点+6个实现步骤）">
            <a:extLst>
              <a:ext uri="{FF2B5EF4-FFF2-40B4-BE49-F238E27FC236}">
                <a16:creationId xmlns:a16="http://schemas.microsoft.com/office/drawing/2014/main" id="{563B6531-8184-4CD9-8655-5E7693DD96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132" y="2958932"/>
            <a:ext cx="609600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325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1.4 </a:t>
            </a:r>
            <a:r>
              <a:rPr lang="zh-CN" altLang="en-US" dirty="0"/>
              <a:t>自然语言处理中用到的知识</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r>
              <a:rPr lang="en-US" altLang="zh-CN" dirty="0">
                <a:hlinkClick r:id="rId2"/>
              </a:rPr>
              <a:t>https://blog.csdn.net/weixin_42137700/article/details/81983608</a:t>
            </a:r>
            <a:endParaRPr lang="zh-CN" altLang="en-US" dirty="0"/>
          </a:p>
        </p:txBody>
      </p:sp>
    </p:spTree>
    <p:extLst>
      <p:ext uri="{BB962C8B-B14F-4D97-AF65-F5344CB8AC3E}">
        <p14:creationId xmlns:p14="http://schemas.microsoft.com/office/powerpoint/2010/main" val="4291372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1.5 </a:t>
            </a:r>
            <a:r>
              <a:rPr lang="zh-CN" altLang="en-US" dirty="0"/>
              <a:t>自然语言处理面临的困难</a:t>
            </a:r>
            <a:endParaRPr lang="en-US" altLang="zh-CN" dirty="0"/>
          </a:p>
        </p:txBody>
      </p:sp>
      <p:pic>
        <p:nvPicPr>
          <p:cNvPr id="7170" name="Picture 2">
            <a:extLst>
              <a:ext uri="{FF2B5EF4-FFF2-40B4-BE49-F238E27FC236}">
                <a16:creationId xmlns:a16="http://schemas.microsoft.com/office/drawing/2014/main" id="{3F9B30C6-A426-41D5-B30E-D38557DEF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980" y="1973079"/>
            <a:ext cx="70485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175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5121E-F574-4892-8EF3-88D8EEB0493D}"/>
              </a:ext>
            </a:extLst>
          </p:cNvPr>
          <p:cNvSpPr>
            <a:spLocks noGrp="1"/>
          </p:cNvSpPr>
          <p:nvPr>
            <p:ph type="title"/>
          </p:nvPr>
        </p:nvSpPr>
        <p:spPr/>
        <p:txBody>
          <a:bodyPr/>
          <a:lstStyle/>
          <a:p>
            <a:endParaRPr lang="zh-CN" altLang="en-US"/>
          </a:p>
        </p:txBody>
      </p:sp>
      <p:sp>
        <p:nvSpPr>
          <p:cNvPr id="4" name="内容占位符 9">
            <a:extLst>
              <a:ext uri="{FF2B5EF4-FFF2-40B4-BE49-F238E27FC236}">
                <a16:creationId xmlns:a16="http://schemas.microsoft.com/office/drawing/2014/main" id="{E8F90B83-F9A6-4B1E-ADC4-B198EA98C089}"/>
              </a:ext>
            </a:extLst>
          </p:cNvPr>
          <p:cNvSpPr>
            <a:spLocks noGrp="1"/>
          </p:cNvSpPr>
          <p:nvPr>
            <p:ph idx="1"/>
          </p:nvPr>
        </p:nvSpPr>
        <p:spPr>
          <a:xfrm>
            <a:off x="681038" y="2336800"/>
            <a:ext cx="9613900" cy="3598863"/>
          </a:xfrm>
        </p:spPr>
        <p:txBody>
          <a:bodyPr>
            <a:normAutofit lnSpcReduction="10000"/>
          </a:bodyPr>
          <a:lstStyle/>
          <a:p>
            <a:r>
              <a:rPr lang="zh-CN" altLang="en-US" dirty="0"/>
              <a:t>过几天天天天气不好</a:t>
            </a:r>
          </a:p>
          <a:p>
            <a:r>
              <a:rPr lang="zh-CN" altLang="en-US" dirty="0"/>
              <a:t>看见西门吹雪点上了灯，叶孤城冷笑着说：“我也想吹吹吹雪吹过的灯”，然后就吹灭了灯。</a:t>
            </a:r>
          </a:p>
          <a:p>
            <a:r>
              <a:rPr lang="zh-CN" altLang="en-US" dirty="0"/>
              <a:t>今天多得谢逊出手相救，在这里我想真心感谢“谢谢谢逊大侠出手”</a:t>
            </a:r>
          </a:p>
          <a:p>
            <a:r>
              <a:rPr lang="zh-CN" altLang="en-US" dirty="0"/>
              <a:t>灭霸把美队按在地上一边摩擦一边给他洗脑，被打残的钢铁侠说：灭霸爸爸叭叭叭叭儿的在那叭叭啥呢</a:t>
            </a:r>
          </a:p>
          <a:p>
            <a:r>
              <a:rPr lang="zh-CN" altLang="en-US" dirty="0"/>
              <a:t>姑姑你估估我鼓鼓的口袋里有多少谷和菇！！</a:t>
            </a:r>
          </a:p>
          <a:p>
            <a:r>
              <a:rPr lang="zh-CN" altLang="en-US" dirty="0"/>
              <a:t>“你看到王刚了吗”“王刚刚刚刚走”</a:t>
            </a:r>
          </a:p>
          <a:p>
            <a:r>
              <a:rPr lang="zh-CN" altLang="en-US" dirty="0"/>
              <a:t>张杰陪俩女儿跳格子：俏俏我们不要跳跳跳跳过的格子啦</a:t>
            </a:r>
          </a:p>
          <a:p>
            <a:endParaRPr lang="zh-CN" altLang="en-US" dirty="0"/>
          </a:p>
        </p:txBody>
      </p:sp>
      <p:sp>
        <p:nvSpPr>
          <p:cNvPr id="5" name="矩形 4">
            <a:extLst>
              <a:ext uri="{FF2B5EF4-FFF2-40B4-BE49-F238E27FC236}">
                <a16:creationId xmlns:a16="http://schemas.microsoft.com/office/drawing/2014/main" id="{FB64E885-8FCC-484D-9F3A-FB8F2E8B9804}"/>
              </a:ext>
            </a:extLst>
          </p:cNvPr>
          <p:cNvSpPr/>
          <p:nvPr/>
        </p:nvSpPr>
        <p:spPr>
          <a:xfrm>
            <a:off x="745786" y="6374328"/>
            <a:ext cx="10168647" cy="369332"/>
          </a:xfrm>
          <a:prstGeom prst="rect">
            <a:avLst/>
          </a:prstGeom>
        </p:spPr>
        <p:txBody>
          <a:bodyPr wrap="square">
            <a:spAutoFit/>
          </a:bodyPr>
          <a:lstStyle/>
          <a:p>
            <a:r>
              <a:rPr lang="en-US" altLang="zh-CN" dirty="0">
                <a:hlinkClick r:id="rId2"/>
              </a:rPr>
              <a:t>https://www.toutiao.com/i6735730392277451272/?group_id=6735730392277451272</a:t>
            </a:r>
            <a:endParaRPr lang="zh-CN" altLang="en-US" dirty="0"/>
          </a:p>
        </p:txBody>
      </p:sp>
    </p:spTree>
    <p:extLst>
      <p:ext uri="{BB962C8B-B14F-4D97-AF65-F5344CB8AC3E}">
        <p14:creationId xmlns:p14="http://schemas.microsoft.com/office/powerpoint/2010/main" val="2791649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36BE70-2E9A-4FF4-B54E-5B20B527130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5BB73C5-168B-414F-B65E-9B22535BA1B8}"/>
              </a:ext>
            </a:extLst>
          </p:cNvPr>
          <p:cNvSpPr>
            <a:spLocks noGrp="1"/>
          </p:cNvSpPr>
          <p:nvPr>
            <p:ph idx="1"/>
          </p:nvPr>
        </p:nvSpPr>
        <p:spPr/>
        <p:txBody>
          <a:bodyPr/>
          <a:lstStyle/>
          <a:p>
            <a:r>
              <a:rPr lang="zh-CN" altLang="en-US" dirty="0"/>
              <a:t>语言是没有规律的，或者说规律是错综复杂的。</a:t>
            </a:r>
          </a:p>
          <a:p>
            <a:r>
              <a:rPr lang="zh-CN" altLang="en-US" dirty="0"/>
              <a:t>语言是可以自由组合的，可以组合复杂的语言表达。</a:t>
            </a:r>
          </a:p>
          <a:p>
            <a:r>
              <a:rPr lang="zh-CN" altLang="en-US" dirty="0"/>
              <a:t>语言是一个开放集合，我们可以任意的发明创造一些新的表达方式。</a:t>
            </a:r>
          </a:p>
          <a:p>
            <a:r>
              <a:rPr lang="zh-CN" altLang="en-US" dirty="0"/>
              <a:t>语言需要联系到实践知识，有一定的知识依赖。</a:t>
            </a:r>
          </a:p>
          <a:p>
            <a:r>
              <a:rPr lang="zh-CN" altLang="en-US" dirty="0"/>
              <a:t>语言的使用要基于环境和上下文。</a:t>
            </a:r>
          </a:p>
          <a:p>
            <a:endParaRPr lang="zh-CN" altLang="en-US" dirty="0"/>
          </a:p>
        </p:txBody>
      </p:sp>
    </p:spTree>
    <p:extLst>
      <p:ext uri="{BB962C8B-B14F-4D97-AF65-F5344CB8AC3E}">
        <p14:creationId xmlns:p14="http://schemas.microsoft.com/office/powerpoint/2010/main" val="462579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65A277-AAE3-45E2-9E71-BD21E3F5B270}"/>
              </a:ext>
            </a:extLst>
          </p:cNvPr>
          <p:cNvSpPr>
            <a:spLocks noGrp="1"/>
          </p:cNvSpPr>
          <p:nvPr>
            <p:ph type="title"/>
          </p:nvPr>
        </p:nvSpPr>
        <p:spPr/>
        <p:txBody>
          <a:bodyPr/>
          <a:lstStyle/>
          <a:p>
            <a:endParaRPr lang="zh-CN" altLang="en-US"/>
          </a:p>
        </p:txBody>
      </p:sp>
      <p:pic>
        <p:nvPicPr>
          <p:cNvPr id="2050" name="Picture 2" descr="一文看懂自然语言理解-NLU（基本概念+实际应用+3种实现方式）">
            <a:extLst>
              <a:ext uri="{FF2B5EF4-FFF2-40B4-BE49-F238E27FC236}">
                <a16:creationId xmlns:a16="http://schemas.microsoft.com/office/drawing/2014/main" id="{0FBE1689-47FA-4B6C-913C-D57BC3A964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1332" y="2310776"/>
            <a:ext cx="609600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511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1.6 </a:t>
            </a:r>
            <a:r>
              <a:rPr lang="zh-CN" altLang="en-US" dirty="0"/>
              <a:t>自然语言处理的基本方法及其发展</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endParaRPr lang="zh-CN" altLang="en-US" dirty="0"/>
          </a:p>
        </p:txBody>
      </p:sp>
      <p:pic>
        <p:nvPicPr>
          <p:cNvPr id="4098" name="Picture 2" descr="一文看懂自然语言处理-NLP（4个典型应用+5个难点+6个实现步骤）">
            <a:extLst>
              <a:ext uri="{FF2B5EF4-FFF2-40B4-BE49-F238E27FC236}">
                <a16:creationId xmlns:a16="http://schemas.microsoft.com/office/drawing/2014/main" id="{0CDD8F1E-F37C-4EDE-A434-926DEAD15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344" y="2128837"/>
            <a:ext cx="6096000" cy="26003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一文看懂自然语言处理-NLP（4个典型应用+5个难点+6个实现步骤）">
            <a:extLst>
              <a:ext uri="{FF2B5EF4-FFF2-40B4-BE49-F238E27FC236}">
                <a16:creationId xmlns:a16="http://schemas.microsoft.com/office/drawing/2014/main" id="{4F5D8363-D842-4C23-B8F8-2B0657365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5679" y="4136531"/>
            <a:ext cx="609600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450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1.7 </a:t>
            </a:r>
            <a:r>
              <a:rPr lang="zh-CN" altLang="en-US" dirty="0"/>
              <a:t>学科现状</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endParaRPr lang="zh-CN" altLang="en-US" dirty="0"/>
          </a:p>
        </p:txBody>
      </p:sp>
    </p:spTree>
    <p:extLst>
      <p:ext uri="{BB962C8B-B14F-4D97-AF65-F5344CB8AC3E}">
        <p14:creationId xmlns:p14="http://schemas.microsoft.com/office/powerpoint/2010/main" val="2998802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1.8 </a:t>
            </a:r>
            <a:r>
              <a:rPr lang="zh-CN" altLang="en-US" dirty="0"/>
              <a:t>语言、思维和理解</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endParaRPr lang="zh-CN" altLang="en-US" dirty="0"/>
          </a:p>
        </p:txBody>
      </p:sp>
    </p:spTree>
    <p:extLst>
      <p:ext uri="{BB962C8B-B14F-4D97-AF65-F5344CB8AC3E}">
        <p14:creationId xmlns:p14="http://schemas.microsoft.com/office/powerpoint/2010/main" val="2966718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1.9 </a:t>
            </a:r>
            <a:r>
              <a:rPr lang="zh-CN" altLang="en-US" dirty="0"/>
              <a:t>本书结构</a:t>
            </a:r>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endParaRPr lang="zh-CN" altLang="en-US" dirty="0"/>
          </a:p>
        </p:txBody>
      </p:sp>
    </p:spTree>
    <p:extLst>
      <p:ext uri="{BB962C8B-B14F-4D97-AF65-F5344CB8AC3E}">
        <p14:creationId xmlns:p14="http://schemas.microsoft.com/office/powerpoint/2010/main" val="2225819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AE61D4-6D10-49B2-9440-7B51D08268B2}"/>
              </a:ext>
            </a:extLst>
          </p:cNvPr>
          <p:cNvSpPr>
            <a:spLocks noGrp="1"/>
          </p:cNvSpPr>
          <p:nvPr>
            <p:ph type="title"/>
          </p:nvPr>
        </p:nvSpPr>
        <p:spPr/>
        <p:txBody>
          <a:bodyPr/>
          <a:lstStyle/>
          <a:p>
            <a:r>
              <a:rPr lang="zh-CN" altLang="en-US" dirty="0"/>
              <a:t>教材和教参</a:t>
            </a:r>
          </a:p>
        </p:txBody>
      </p:sp>
      <p:sp>
        <p:nvSpPr>
          <p:cNvPr id="3" name="内容占位符 2">
            <a:extLst>
              <a:ext uri="{FF2B5EF4-FFF2-40B4-BE49-F238E27FC236}">
                <a16:creationId xmlns:a16="http://schemas.microsoft.com/office/drawing/2014/main" id="{7343221D-B9BA-41DE-93B9-95D2D55DD3CE}"/>
              </a:ext>
            </a:extLst>
          </p:cNvPr>
          <p:cNvSpPr>
            <a:spLocks noGrp="1"/>
          </p:cNvSpPr>
          <p:nvPr>
            <p:ph idx="1"/>
          </p:nvPr>
        </p:nvSpPr>
        <p:spPr>
          <a:xfrm>
            <a:off x="680322" y="2336872"/>
            <a:ext cx="6524632" cy="4122293"/>
          </a:xfrm>
        </p:spPr>
        <p:txBody>
          <a:bodyPr>
            <a:normAutofit lnSpcReduction="10000"/>
          </a:bodyPr>
          <a:lstStyle/>
          <a:p>
            <a:pPr marL="0" indent="0">
              <a:buNone/>
            </a:pPr>
            <a:r>
              <a:rPr lang="zh-CN" altLang="en-US" sz="2800" b="1" dirty="0"/>
              <a:t>教材：</a:t>
            </a:r>
          </a:p>
          <a:p>
            <a:r>
              <a:rPr lang="zh-CN" altLang="en-US" dirty="0">
                <a:hlinkClick r:id="rId2">
                  <a:extLst>
                    <a:ext uri="{A12FA001-AC4F-418D-AE19-62706E023703}">
                      <ahyp:hlinkClr xmlns:ahyp="http://schemas.microsoft.com/office/drawing/2018/hyperlinkcolor" val="tx"/>
                    </a:ext>
                  </a:extLst>
                </a:hlinkClick>
              </a:rPr>
              <a:t>自然语言处理基本理论和方法（第</a:t>
            </a:r>
            <a:r>
              <a:rPr lang="en-US" altLang="zh-CN" dirty="0">
                <a:hlinkClick r:id="rId2">
                  <a:extLst>
                    <a:ext uri="{A12FA001-AC4F-418D-AE19-62706E023703}">
                      <ahyp:hlinkClr xmlns:ahyp="http://schemas.microsoft.com/office/drawing/2018/hyperlinkcolor" val="tx"/>
                    </a:ext>
                  </a:extLst>
                </a:hlinkClick>
              </a:rPr>
              <a:t>2</a:t>
            </a:r>
            <a:r>
              <a:rPr lang="zh-CN" altLang="en-US" dirty="0">
                <a:hlinkClick r:id="rId2">
                  <a:extLst>
                    <a:ext uri="{A12FA001-AC4F-418D-AE19-62706E023703}">
                      <ahyp:hlinkClr xmlns:ahyp="http://schemas.microsoft.com/office/drawing/2018/hyperlinkcolor" val="tx"/>
                    </a:ext>
                  </a:extLst>
                </a:hlinkClick>
              </a:rPr>
              <a:t>版）</a:t>
            </a:r>
            <a:r>
              <a:rPr lang="zh-CN" altLang="en-US" dirty="0">
                <a:highlight>
                  <a:srgbClr val="0000FF"/>
                </a:highlight>
              </a:rPr>
              <a:t>陈鄞</a:t>
            </a:r>
            <a:endParaRPr lang="en-US" altLang="zh-CN" dirty="0">
              <a:highlight>
                <a:srgbClr val="0000FF"/>
              </a:highlight>
            </a:endParaRPr>
          </a:p>
          <a:p>
            <a:endParaRPr lang="zh-CN" altLang="en-US" dirty="0"/>
          </a:p>
          <a:p>
            <a:pPr marL="0" indent="0">
              <a:lnSpc>
                <a:spcPct val="100000"/>
              </a:lnSpc>
              <a:buNone/>
            </a:pPr>
            <a:r>
              <a:rPr lang="zh-CN" altLang="en-US" sz="2800" b="1" dirty="0"/>
              <a:t>教参：</a:t>
            </a:r>
          </a:p>
          <a:p>
            <a:pPr marL="457200" indent="-457200">
              <a:buFont typeface="+mj-lt"/>
              <a:buAutoNum type="arabicPeriod"/>
            </a:pPr>
            <a:r>
              <a:rPr lang="zh-CN" altLang="en-US" dirty="0">
                <a:hlinkClick r:id="rId3">
                  <a:extLst>
                    <a:ext uri="{A12FA001-AC4F-418D-AE19-62706E023703}">
                      <ahyp:hlinkClr xmlns:ahyp="http://schemas.microsoft.com/office/drawing/2018/hyperlinkcolor" val="tx"/>
                    </a:ext>
                  </a:extLst>
                </a:hlinkClick>
              </a:rPr>
              <a:t>数学之美（第</a:t>
            </a:r>
            <a:r>
              <a:rPr lang="en-US" altLang="zh-CN" dirty="0">
                <a:hlinkClick r:id="rId3">
                  <a:extLst>
                    <a:ext uri="{A12FA001-AC4F-418D-AE19-62706E023703}">
                      <ahyp:hlinkClr xmlns:ahyp="http://schemas.microsoft.com/office/drawing/2018/hyperlinkcolor" val="tx"/>
                    </a:ext>
                  </a:extLst>
                </a:hlinkClick>
              </a:rPr>
              <a:t>3</a:t>
            </a:r>
            <a:r>
              <a:rPr lang="zh-CN" altLang="en-US" dirty="0">
                <a:hlinkClick r:id="rId3">
                  <a:extLst>
                    <a:ext uri="{A12FA001-AC4F-418D-AE19-62706E023703}">
                      <ahyp:hlinkClr xmlns:ahyp="http://schemas.microsoft.com/office/drawing/2018/hyperlinkcolor" val="tx"/>
                    </a:ext>
                  </a:extLst>
                </a:hlinkClick>
              </a:rPr>
              <a:t>版）</a:t>
            </a:r>
            <a:r>
              <a:rPr lang="zh-CN" altLang="en-US" dirty="0">
                <a:highlight>
                  <a:srgbClr val="0000FF"/>
                </a:highlight>
              </a:rPr>
              <a:t>吴军</a:t>
            </a:r>
          </a:p>
          <a:p>
            <a:pPr marL="457200" indent="-457200">
              <a:buFont typeface="+mj-lt"/>
              <a:buAutoNum type="arabicPeriod"/>
            </a:pPr>
            <a:r>
              <a:rPr lang="zh-CN" altLang="en-US" dirty="0">
                <a:hlinkClick r:id="rId4">
                  <a:extLst>
                    <a:ext uri="{A12FA001-AC4F-418D-AE19-62706E023703}">
                      <ahyp:hlinkClr xmlns:ahyp="http://schemas.microsoft.com/office/drawing/2018/hyperlinkcolor" val="tx"/>
                    </a:ext>
                  </a:extLst>
                </a:hlinkClick>
              </a:rPr>
              <a:t>自然语言处理入门</a:t>
            </a:r>
            <a:r>
              <a:rPr lang="zh-CN" altLang="en-US" dirty="0"/>
              <a:t> </a:t>
            </a:r>
            <a:r>
              <a:rPr lang="zh-CN" altLang="en-US" dirty="0">
                <a:highlight>
                  <a:srgbClr val="0000FF"/>
                </a:highlight>
              </a:rPr>
              <a:t>何晗</a:t>
            </a:r>
          </a:p>
          <a:p>
            <a:pPr marL="457200" indent="-457200">
              <a:buFont typeface="+mj-lt"/>
              <a:buAutoNum type="arabicPeriod"/>
            </a:pPr>
            <a:r>
              <a:rPr lang="zh-CN" altLang="en-US" dirty="0">
                <a:hlinkClick r:id="rId5">
                  <a:extLst>
                    <a:ext uri="{A12FA001-AC4F-418D-AE19-62706E023703}">
                      <ahyp:hlinkClr xmlns:ahyp="http://schemas.microsoft.com/office/drawing/2018/hyperlinkcolor" val="tx"/>
                    </a:ext>
                  </a:extLst>
                </a:hlinkClick>
              </a:rPr>
              <a:t>自然语言处理综论（第</a:t>
            </a:r>
            <a:r>
              <a:rPr lang="en-US" altLang="zh-CN" dirty="0">
                <a:hlinkClick r:id="rId5">
                  <a:extLst>
                    <a:ext uri="{A12FA001-AC4F-418D-AE19-62706E023703}">
                      <ahyp:hlinkClr xmlns:ahyp="http://schemas.microsoft.com/office/drawing/2018/hyperlinkcolor" val="tx"/>
                    </a:ext>
                  </a:extLst>
                </a:hlinkClick>
              </a:rPr>
              <a:t>3</a:t>
            </a:r>
            <a:r>
              <a:rPr lang="zh-CN" altLang="en-US" dirty="0">
                <a:hlinkClick r:id="rId5">
                  <a:extLst>
                    <a:ext uri="{A12FA001-AC4F-418D-AE19-62706E023703}">
                      <ahyp:hlinkClr xmlns:ahyp="http://schemas.microsoft.com/office/drawing/2018/hyperlinkcolor" val="tx"/>
                    </a:ext>
                  </a:extLst>
                </a:hlinkClick>
              </a:rPr>
              <a:t>版）</a:t>
            </a:r>
            <a:r>
              <a:rPr lang="zh-CN" altLang="en-US" dirty="0"/>
              <a:t> </a:t>
            </a:r>
            <a:r>
              <a:rPr lang="en-US" altLang="zh-CN" dirty="0">
                <a:highlight>
                  <a:srgbClr val="0000FF"/>
                </a:highlight>
              </a:rPr>
              <a:t>Dan Jurafsky</a:t>
            </a:r>
            <a:endParaRPr lang="zh-CN" altLang="en-US" dirty="0">
              <a:highlight>
                <a:srgbClr val="0000FF"/>
              </a:highlight>
            </a:endParaRPr>
          </a:p>
          <a:p>
            <a:pPr marL="457200" indent="-457200">
              <a:buFont typeface="+mj-lt"/>
              <a:buAutoNum type="arabicPeriod"/>
            </a:pPr>
            <a:r>
              <a:rPr lang="zh-CN" altLang="en-US" dirty="0">
                <a:hlinkClick r:id="rId6">
                  <a:extLst>
                    <a:ext uri="{A12FA001-AC4F-418D-AE19-62706E023703}">
                      <ahyp:hlinkClr xmlns:ahyp="http://schemas.microsoft.com/office/drawing/2018/hyperlinkcolor" val="tx"/>
                    </a:ext>
                  </a:extLst>
                </a:hlinkClick>
              </a:rPr>
              <a:t>统计自然语言处理（第</a:t>
            </a:r>
            <a:r>
              <a:rPr lang="en-US" altLang="zh-CN" dirty="0">
                <a:hlinkClick r:id="rId6">
                  <a:extLst>
                    <a:ext uri="{A12FA001-AC4F-418D-AE19-62706E023703}">
                      <ahyp:hlinkClr xmlns:ahyp="http://schemas.microsoft.com/office/drawing/2018/hyperlinkcolor" val="tx"/>
                    </a:ext>
                  </a:extLst>
                </a:hlinkClick>
              </a:rPr>
              <a:t>2</a:t>
            </a:r>
            <a:r>
              <a:rPr lang="zh-CN" altLang="en-US" dirty="0">
                <a:hlinkClick r:id="rId6">
                  <a:extLst>
                    <a:ext uri="{A12FA001-AC4F-418D-AE19-62706E023703}">
                      <ahyp:hlinkClr xmlns:ahyp="http://schemas.microsoft.com/office/drawing/2018/hyperlinkcolor" val="tx"/>
                    </a:ext>
                  </a:extLst>
                </a:hlinkClick>
              </a:rPr>
              <a:t>版）</a:t>
            </a:r>
            <a:r>
              <a:rPr lang="zh-CN" altLang="en-US" dirty="0"/>
              <a:t> </a:t>
            </a:r>
            <a:r>
              <a:rPr lang="zh-CN" altLang="en-US" dirty="0">
                <a:highlight>
                  <a:srgbClr val="0000FF"/>
                </a:highlight>
              </a:rPr>
              <a:t>宗成庆</a:t>
            </a:r>
          </a:p>
          <a:p>
            <a:pPr marL="457200" indent="-457200">
              <a:buFont typeface="+mj-lt"/>
              <a:buAutoNum type="arabicPeriod"/>
            </a:pPr>
            <a:r>
              <a:rPr lang="zh-CN" altLang="en-US" dirty="0">
                <a:hlinkClick r:id="rId7">
                  <a:extLst>
                    <a:ext uri="{A12FA001-AC4F-418D-AE19-62706E023703}">
                      <ahyp:hlinkClr xmlns:ahyp="http://schemas.microsoft.com/office/drawing/2018/hyperlinkcolor" val="tx"/>
                    </a:ext>
                  </a:extLst>
                </a:hlinkClick>
              </a:rPr>
              <a:t>统计学习方法（第</a:t>
            </a:r>
            <a:r>
              <a:rPr lang="en-US" altLang="zh-CN" dirty="0">
                <a:hlinkClick r:id="rId7">
                  <a:extLst>
                    <a:ext uri="{A12FA001-AC4F-418D-AE19-62706E023703}">
                      <ahyp:hlinkClr xmlns:ahyp="http://schemas.microsoft.com/office/drawing/2018/hyperlinkcolor" val="tx"/>
                    </a:ext>
                  </a:extLst>
                </a:hlinkClick>
              </a:rPr>
              <a:t>2</a:t>
            </a:r>
            <a:r>
              <a:rPr lang="zh-CN" altLang="en-US" dirty="0">
                <a:hlinkClick r:id="rId7">
                  <a:extLst>
                    <a:ext uri="{A12FA001-AC4F-418D-AE19-62706E023703}">
                      <ahyp:hlinkClr xmlns:ahyp="http://schemas.microsoft.com/office/drawing/2018/hyperlinkcolor" val="tx"/>
                    </a:ext>
                  </a:extLst>
                </a:hlinkClick>
              </a:rPr>
              <a:t>版）</a:t>
            </a:r>
            <a:r>
              <a:rPr lang="zh-CN" altLang="en-US" dirty="0"/>
              <a:t> </a:t>
            </a:r>
            <a:r>
              <a:rPr lang="zh-CN" altLang="en-US" dirty="0">
                <a:highlight>
                  <a:srgbClr val="0000FF"/>
                </a:highlight>
              </a:rPr>
              <a:t>李航</a:t>
            </a:r>
          </a:p>
          <a:p>
            <a:pPr marL="0" indent="0">
              <a:buNone/>
            </a:pPr>
            <a:endParaRPr lang="zh-CN" altLang="en-US" dirty="0">
              <a:highlight>
                <a:srgbClr val="0000FF"/>
              </a:highlight>
            </a:endParaRPr>
          </a:p>
        </p:txBody>
      </p:sp>
      <p:pic>
        <p:nvPicPr>
          <p:cNvPr id="5" name="图片 4">
            <a:extLst>
              <a:ext uri="{FF2B5EF4-FFF2-40B4-BE49-F238E27FC236}">
                <a16:creationId xmlns:a16="http://schemas.microsoft.com/office/drawing/2014/main" id="{4F5F9E91-3F0E-4655-AB05-293F047794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10040" y="345088"/>
            <a:ext cx="4285945" cy="598113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3256251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A155A-4A36-4085-BF68-DD9783C31505}"/>
              </a:ext>
            </a:extLst>
          </p:cNvPr>
          <p:cNvSpPr>
            <a:spLocks noGrp="1"/>
          </p:cNvSpPr>
          <p:nvPr>
            <p:ph type="title"/>
          </p:nvPr>
        </p:nvSpPr>
        <p:spPr/>
        <p:txBody>
          <a:bodyPr/>
          <a:lstStyle/>
          <a:p>
            <a:r>
              <a:rPr lang="zh-CN" altLang="en-US" dirty="0"/>
              <a:t>第</a:t>
            </a:r>
            <a:r>
              <a:rPr lang="en-US" altLang="zh-CN" dirty="0"/>
              <a:t>1</a:t>
            </a:r>
            <a:r>
              <a:rPr lang="zh-CN" altLang="en-US" dirty="0"/>
              <a:t>章 绪论</a:t>
            </a:r>
          </a:p>
        </p:txBody>
      </p:sp>
      <p:sp>
        <p:nvSpPr>
          <p:cNvPr id="3" name="内容占位符 2">
            <a:extLst>
              <a:ext uri="{FF2B5EF4-FFF2-40B4-BE49-F238E27FC236}">
                <a16:creationId xmlns:a16="http://schemas.microsoft.com/office/drawing/2014/main" id="{81B33DC0-BF5D-412E-AF38-E6D4F60B9A29}"/>
              </a:ext>
            </a:extLst>
          </p:cNvPr>
          <p:cNvSpPr>
            <a:spLocks noGrp="1"/>
          </p:cNvSpPr>
          <p:nvPr>
            <p:ph idx="1"/>
          </p:nvPr>
        </p:nvSpPr>
        <p:spPr>
          <a:xfrm>
            <a:off x="680321" y="2336873"/>
            <a:ext cx="9613861" cy="4115808"/>
          </a:xfrm>
        </p:spPr>
        <p:txBody>
          <a:bodyPr>
            <a:noAutofit/>
          </a:bodyPr>
          <a:lstStyle/>
          <a:p>
            <a:pPr marL="0" indent="0">
              <a:buNone/>
            </a:pPr>
            <a:r>
              <a:rPr lang="en-US" altLang="zh-CN" dirty="0"/>
              <a:t>1.1 </a:t>
            </a:r>
            <a:r>
              <a:rPr lang="zh-CN" altLang="en-US" dirty="0"/>
              <a:t>什么是自然语言处理</a:t>
            </a:r>
            <a:endParaRPr lang="en-US" altLang="zh-CN" dirty="0"/>
          </a:p>
          <a:p>
            <a:pPr marL="0" indent="0">
              <a:buNone/>
            </a:pPr>
            <a:r>
              <a:rPr lang="en-US" altLang="zh-CN" dirty="0"/>
              <a:t>1.2 </a:t>
            </a:r>
            <a:r>
              <a:rPr lang="zh-CN" altLang="en-US" dirty="0"/>
              <a:t>自然语言处理的研究内容</a:t>
            </a:r>
            <a:endParaRPr lang="en-US" altLang="zh-CN" dirty="0"/>
          </a:p>
          <a:p>
            <a:pPr marL="0" indent="0">
              <a:buNone/>
            </a:pPr>
            <a:r>
              <a:rPr lang="en-US" altLang="zh-CN" dirty="0"/>
              <a:t>1.3 </a:t>
            </a:r>
            <a:r>
              <a:rPr lang="zh-CN" altLang="en-US" dirty="0"/>
              <a:t>自然语言处理的应用领域</a:t>
            </a:r>
            <a:endParaRPr lang="en-US" altLang="zh-CN" dirty="0"/>
          </a:p>
          <a:p>
            <a:pPr marL="0" indent="0">
              <a:buNone/>
            </a:pPr>
            <a:r>
              <a:rPr lang="en-US" altLang="zh-CN" dirty="0"/>
              <a:t>1.4 </a:t>
            </a:r>
            <a:r>
              <a:rPr lang="zh-CN" altLang="en-US" dirty="0"/>
              <a:t>自然语言处理中用到的知识</a:t>
            </a:r>
            <a:endParaRPr lang="en-US" altLang="zh-CN" dirty="0"/>
          </a:p>
          <a:p>
            <a:pPr marL="0" indent="0">
              <a:buNone/>
            </a:pPr>
            <a:r>
              <a:rPr lang="en-US" altLang="zh-CN" dirty="0"/>
              <a:t>1.5 </a:t>
            </a:r>
            <a:r>
              <a:rPr lang="zh-CN" altLang="en-US" dirty="0"/>
              <a:t>自然语言处理面临的困难</a:t>
            </a:r>
            <a:endParaRPr lang="en-US" altLang="zh-CN" dirty="0"/>
          </a:p>
          <a:p>
            <a:pPr marL="0" indent="0">
              <a:buNone/>
            </a:pPr>
            <a:r>
              <a:rPr lang="en-US" altLang="zh-CN" dirty="0"/>
              <a:t>1.6 </a:t>
            </a:r>
            <a:r>
              <a:rPr lang="zh-CN" altLang="en-US" dirty="0"/>
              <a:t>自然语言处理的基本方法及其发展</a:t>
            </a:r>
            <a:endParaRPr lang="en-US" altLang="zh-CN" dirty="0"/>
          </a:p>
          <a:p>
            <a:pPr marL="0" indent="0">
              <a:buNone/>
            </a:pPr>
            <a:r>
              <a:rPr lang="en-US" altLang="zh-CN" dirty="0"/>
              <a:t>1.7 </a:t>
            </a:r>
            <a:r>
              <a:rPr lang="zh-CN" altLang="en-US" dirty="0"/>
              <a:t>学科现状</a:t>
            </a:r>
            <a:endParaRPr lang="en-US" altLang="zh-CN" dirty="0"/>
          </a:p>
          <a:p>
            <a:pPr marL="0" indent="0">
              <a:buNone/>
            </a:pPr>
            <a:r>
              <a:rPr lang="en-US" altLang="zh-CN" dirty="0"/>
              <a:t>1.8 </a:t>
            </a:r>
            <a:r>
              <a:rPr lang="zh-CN" altLang="en-US" dirty="0"/>
              <a:t>语言、思维和理解</a:t>
            </a:r>
            <a:endParaRPr lang="en-US" altLang="zh-CN" dirty="0"/>
          </a:p>
          <a:p>
            <a:pPr marL="0" indent="0">
              <a:buNone/>
            </a:pPr>
            <a:r>
              <a:rPr lang="en-US" altLang="zh-CN" dirty="0"/>
              <a:t>1.9 </a:t>
            </a:r>
            <a:r>
              <a:rPr lang="zh-CN" altLang="en-US" dirty="0"/>
              <a:t>本书结构</a:t>
            </a:r>
          </a:p>
        </p:txBody>
      </p:sp>
      <p:pic>
        <p:nvPicPr>
          <p:cNvPr id="5" name="图片 4">
            <a:extLst>
              <a:ext uri="{FF2B5EF4-FFF2-40B4-BE49-F238E27FC236}">
                <a16:creationId xmlns:a16="http://schemas.microsoft.com/office/drawing/2014/main" id="{9B3CE281-62B2-400C-A15A-5F0B689F63DF}"/>
              </a:ext>
            </a:extLst>
          </p:cNvPr>
          <p:cNvPicPr>
            <a:picLocks noChangeAspect="1"/>
          </p:cNvPicPr>
          <p:nvPr/>
        </p:nvPicPr>
        <p:blipFill>
          <a:blip r:embed="rId2"/>
          <a:stretch>
            <a:fillRect/>
          </a:stretch>
        </p:blipFill>
        <p:spPr>
          <a:xfrm>
            <a:off x="6096000" y="1122036"/>
            <a:ext cx="5852699" cy="3901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33975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A60653-0617-4432-8450-E60B334309FA}"/>
              </a:ext>
            </a:extLst>
          </p:cNvPr>
          <p:cNvSpPr>
            <a:spLocks noGrp="1"/>
          </p:cNvSpPr>
          <p:nvPr>
            <p:ph type="title"/>
          </p:nvPr>
        </p:nvSpPr>
        <p:spPr/>
        <p:txBody>
          <a:bodyPr/>
          <a:lstStyle/>
          <a:p>
            <a:r>
              <a:rPr lang="en-US" altLang="zh-CN" dirty="0"/>
              <a:t>1.1 </a:t>
            </a:r>
            <a:r>
              <a:rPr lang="zh-CN" altLang="en-US" dirty="0"/>
              <a:t>什么是自然语言处理</a:t>
            </a:r>
          </a:p>
        </p:txBody>
      </p:sp>
      <p:sp>
        <p:nvSpPr>
          <p:cNvPr id="3" name="内容占位符 2">
            <a:extLst>
              <a:ext uri="{FF2B5EF4-FFF2-40B4-BE49-F238E27FC236}">
                <a16:creationId xmlns:a16="http://schemas.microsoft.com/office/drawing/2014/main" id="{D1FC9B48-BB4B-4B74-AFD5-97A7A33DE1DF}"/>
              </a:ext>
            </a:extLst>
          </p:cNvPr>
          <p:cNvSpPr>
            <a:spLocks noGrp="1"/>
          </p:cNvSpPr>
          <p:nvPr>
            <p:ph idx="1"/>
          </p:nvPr>
        </p:nvSpPr>
        <p:spPr/>
        <p:txBody>
          <a:bodyPr/>
          <a:lstStyle/>
          <a:p>
            <a:r>
              <a:rPr lang="zh-CN" altLang="en-US" dirty="0"/>
              <a:t>这门学科研究的是如何通过机器学习等技术，让计算机学会处理人类语言，乃至实现终极目标</a:t>
            </a:r>
            <a:r>
              <a:rPr lang="en-US" altLang="zh-CN" dirty="0"/>
              <a:t>——</a:t>
            </a:r>
            <a:r>
              <a:rPr lang="zh-CN" altLang="en-US" dirty="0"/>
              <a:t>理解人类语言或人工智能。</a:t>
            </a:r>
            <a:endParaRPr lang="en-US" altLang="zh-CN" dirty="0"/>
          </a:p>
          <a:p>
            <a:endParaRPr lang="en-US" altLang="zh-CN" dirty="0"/>
          </a:p>
          <a:p>
            <a:r>
              <a:rPr lang="zh-CN" altLang="en-US" dirty="0">
                <a:latin typeface="UKIJ CJK"/>
                <a:cs typeface="UKIJ CJK"/>
              </a:rPr>
              <a:t>什么是自然语言：指人类使用的语言，如汉语、英语等</a:t>
            </a:r>
            <a:endParaRPr lang="en-US" altLang="zh-CN" dirty="0">
              <a:latin typeface="UKIJ CJK"/>
              <a:cs typeface="UKIJ CJK"/>
            </a:endParaRPr>
          </a:p>
          <a:p>
            <a:endParaRPr lang="en-US" altLang="zh-CN" dirty="0">
              <a:latin typeface="UKIJ CJK"/>
              <a:cs typeface="UKIJ CJK"/>
            </a:endParaRPr>
          </a:p>
          <a:p>
            <a:r>
              <a:rPr lang="zh-CN" altLang="en-US" dirty="0">
                <a:latin typeface="UKIJ CJK"/>
                <a:cs typeface="UKIJ CJK"/>
              </a:rPr>
              <a:t>自然语言处理就是利用计算机为工具对人类特有的书面形式和口头形式的自然语言的信息进行各种类型处理和加工的技术。</a:t>
            </a:r>
          </a:p>
          <a:p>
            <a:pPr marL="443865" algn="ctr">
              <a:lnSpc>
                <a:spcPct val="100000"/>
              </a:lnSpc>
              <a:spcBef>
                <a:spcPts val="2300"/>
              </a:spcBef>
            </a:pPr>
            <a:r>
              <a:rPr lang="en-US" altLang="zh-CN" sz="2000" spc="220" dirty="0">
                <a:latin typeface="UKIJ CJK"/>
                <a:cs typeface="UKIJ CJK"/>
              </a:rPr>
              <a:t>-</a:t>
            </a:r>
            <a:r>
              <a:rPr lang="zh-CN" altLang="en-US" sz="2000" dirty="0">
                <a:latin typeface="UKIJ CJK"/>
                <a:cs typeface="UKIJ CJK"/>
              </a:rPr>
              <a:t>冯志伟</a:t>
            </a:r>
            <a:r>
              <a:rPr lang="en-US" altLang="zh-CN" sz="2000" dirty="0">
                <a:latin typeface="UKIJ CJK"/>
                <a:cs typeface="UKIJ CJK"/>
              </a:rPr>
              <a:t>《</a:t>
            </a:r>
            <a:r>
              <a:rPr lang="zh-CN" altLang="en-US" sz="2000" dirty="0">
                <a:latin typeface="UKIJ CJK"/>
                <a:cs typeface="UKIJ CJK"/>
              </a:rPr>
              <a:t>自然语言的计算机处理</a:t>
            </a:r>
            <a:r>
              <a:rPr lang="en-US" altLang="zh-CN" sz="2000" dirty="0">
                <a:latin typeface="UKIJ CJK"/>
                <a:cs typeface="UKIJ CJK"/>
              </a:rPr>
              <a:t>》</a:t>
            </a:r>
          </a:p>
          <a:p>
            <a:endParaRPr lang="zh-CN" altLang="en-US" dirty="0"/>
          </a:p>
          <a:p>
            <a:endParaRPr lang="zh-CN" altLang="en-US" dirty="0"/>
          </a:p>
        </p:txBody>
      </p:sp>
      <p:pic>
        <p:nvPicPr>
          <p:cNvPr id="4" name="Picture 2">
            <a:extLst>
              <a:ext uri="{FF2B5EF4-FFF2-40B4-BE49-F238E27FC236}">
                <a16:creationId xmlns:a16="http://schemas.microsoft.com/office/drawing/2014/main" id="{E1F93C05-49BF-4AC2-BE70-02A1BF6E9B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0504" y="753228"/>
            <a:ext cx="1469855" cy="117818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966BBEDD-67BA-431F-BFDB-1739E6FC3F7F}"/>
              </a:ext>
            </a:extLst>
          </p:cNvPr>
          <p:cNvPicPr>
            <a:picLocks noChangeAspect="1"/>
          </p:cNvPicPr>
          <p:nvPr/>
        </p:nvPicPr>
        <p:blipFill>
          <a:blip r:embed="rId3"/>
          <a:stretch>
            <a:fillRect/>
          </a:stretch>
        </p:blipFill>
        <p:spPr>
          <a:xfrm>
            <a:off x="9331589" y="4975214"/>
            <a:ext cx="2637831" cy="1764880"/>
          </a:xfrm>
          <a:prstGeom prst="rect">
            <a:avLst/>
          </a:prstGeom>
        </p:spPr>
      </p:pic>
    </p:spTree>
    <p:extLst>
      <p:ext uri="{BB962C8B-B14F-4D97-AF65-F5344CB8AC3E}">
        <p14:creationId xmlns:p14="http://schemas.microsoft.com/office/powerpoint/2010/main" val="4076062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34CD73-A0A2-4E3D-90C3-B66BD2A896BC}"/>
              </a:ext>
            </a:extLst>
          </p:cNvPr>
          <p:cNvSpPr>
            <a:spLocks noGrp="1"/>
          </p:cNvSpPr>
          <p:nvPr>
            <p:ph type="title"/>
          </p:nvPr>
        </p:nvSpPr>
        <p:spPr/>
        <p:txBody>
          <a:bodyPr/>
          <a:lstStyle/>
          <a:p>
            <a:r>
              <a:rPr lang="zh-CN" altLang="en-US" dirty="0"/>
              <a:t>机器语言和人类语言之间沟通的桥梁</a:t>
            </a:r>
            <a:br>
              <a:rPr lang="en-US" altLang="zh-CN" dirty="0"/>
            </a:br>
            <a:r>
              <a:rPr lang="zh-CN" altLang="en-US" dirty="0"/>
              <a:t>实现人机交流目的</a:t>
            </a:r>
          </a:p>
        </p:txBody>
      </p:sp>
      <p:pic>
        <p:nvPicPr>
          <p:cNvPr id="1026" name="Picture 2" descr="一文看懂自然语言处理-NLP（4个典型应用+5个难点+6个实现步骤）">
            <a:extLst>
              <a:ext uri="{FF2B5EF4-FFF2-40B4-BE49-F238E27FC236}">
                <a16:creationId xmlns:a16="http://schemas.microsoft.com/office/drawing/2014/main" id="{C5BAAE78-247E-4627-9431-8A186521C9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68" y="2465238"/>
            <a:ext cx="6702498" cy="285903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DB0894BE-5348-4DC8-8E4F-533F284F4445}"/>
              </a:ext>
            </a:extLst>
          </p:cNvPr>
          <p:cNvSpPr/>
          <p:nvPr/>
        </p:nvSpPr>
        <p:spPr>
          <a:xfrm>
            <a:off x="797668" y="6259908"/>
            <a:ext cx="5413661" cy="369332"/>
          </a:xfrm>
          <a:prstGeom prst="rect">
            <a:avLst/>
          </a:prstGeom>
        </p:spPr>
        <p:txBody>
          <a:bodyPr wrap="none">
            <a:spAutoFit/>
          </a:bodyPr>
          <a:lstStyle/>
          <a:p>
            <a:r>
              <a:rPr lang="en-US" altLang="zh-CN" dirty="0">
                <a:hlinkClick r:id="rId3"/>
              </a:rPr>
              <a:t>http://blog.itpub.net/29829936/viewspace-2657676/</a:t>
            </a:r>
            <a:endParaRPr lang="zh-CN" altLang="en-US" dirty="0"/>
          </a:p>
        </p:txBody>
      </p:sp>
      <p:pic>
        <p:nvPicPr>
          <p:cNvPr id="6" name="Picture 2">
            <a:extLst>
              <a:ext uri="{FF2B5EF4-FFF2-40B4-BE49-F238E27FC236}">
                <a16:creationId xmlns:a16="http://schemas.microsoft.com/office/drawing/2014/main" id="{49B3B664-9656-44E2-A91F-4B89DF3771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9612" y="704607"/>
            <a:ext cx="1469855" cy="1178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478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zh-CN" altLang="en-US" dirty="0"/>
              <a:t>计算机科学、人工智能、语言学的交叉学科</a:t>
            </a:r>
          </a:p>
        </p:txBody>
      </p:sp>
      <p:sp>
        <p:nvSpPr>
          <p:cNvPr id="11" name="文本框 10">
            <a:extLst>
              <a:ext uri="{FF2B5EF4-FFF2-40B4-BE49-F238E27FC236}">
                <a16:creationId xmlns:a16="http://schemas.microsoft.com/office/drawing/2014/main" id="{03629743-DA99-465B-8401-5737953F7B54}"/>
              </a:ext>
            </a:extLst>
          </p:cNvPr>
          <p:cNvSpPr txBox="1"/>
          <p:nvPr/>
        </p:nvSpPr>
        <p:spPr>
          <a:xfrm>
            <a:off x="8112867" y="6248217"/>
            <a:ext cx="5058384" cy="461665"/>
          </a:xfrm>
          <a:prstGeom prst="rect">
            <a:avLst/>
          </a:prstGeom>
          <a:noFill/>
        </p:spPr>
        <p:txBody>
          <a:bodyPr wrap="square" rtlCol="0">
            <a:spAutoFit/>
          </a:bodyPr>
          <a:lstStyle/>
          <a:p>
            <a:r>
              <a:rPr lang="en-US" altLang="zh-CN" sz="1200" dirty="0"/>
              <a:t>Ref</a:t>
            </a:r>
            <a:r>
              <a:rPr lang="zh-CN" altLang="en-US" sz="1200" dirty="0"/>
              <a:t>：</a:t>
            </a:r>
            <a:r>
              <a:rPr lang="en-US" altLang="zh-CN" sz="1200" dirty="0"/>
              <a:t>《</a:t>
            </a:r>
            <a:r>
              <a:rPr lang="zh-CN" altLang="en-US" sz="1200" dirty="0"/>
              <a:t>自然语言处理入门</a:t>
            </a:r>
            <a:r>
              <a:rPr lang="en-US" altLang="zh-CN" sz="1200" dirty="0"/>
              <a:t>》</a:t>
            </a:r>
            <a:r>
              <a:rPr lang="zh-CN" altLang="en-US" sz="1200" dirty="0"/>
              <a:t>何晗 著 </a:t>
            </a:r>
            <a:r>
              <a:rPr lang="en-US" altLang="zh-CN" sz="1200" dirty="0">
                <a:hlinkClick r:id="rId2">
                  <a:extLst>
                    <a:ext uri="{A12FA001-AC4F-418D-AE19-62706E023703}">
                      <ahyp:hlinkClr xmlns:ahyp="http://schemas.microsoft.com/office/drawing/2018/hyperlinkcolor" val="tx"/>
                    </a:ext>
                  </a:extLst>
                </a:hlinkClick>
              </a:rPr>
              <a:t>https://www.ituring.com.cn/book/tupubarticle/28291</a:t>
            </a:r>
            <a:endParaRPr lang="zh-CN" altLang="en-US" sz="1200" dirty="0"/>
          </a:p>
        </p:txBody>
      </p:sp>
      <p:pic>
        <p:nvPicPr>
          <p:cNvPr id="14" name="Picture">
            <a:extLst>
              <a:ext uri="{FF2B5EF4-FFF2-40B4-BE49-F238E27FC236}">
                <a16:creationId xmlns:a16="http://schemas.microsoft.com/office/drawing/2014/main" id="{04C6BC51-0D86-2642-A341-9F7D2E481104}"/>
              </a:ext>
            </a:extLst>
          </p:cNvPr>
          <p:cNvPicPr>
            <a:picLocks noChangeAspect="1"/>
          </p:cNvPicPr>
          <p:nvPr/>
        </p:nvPicPr>
        <p:blipFill>
          <a:blip r:embed="rId3"/>
          <a:stretch>
            <a:fillRect/>
          </a:stretch>
        </p:blipFill>
        <p:spPr bwMode="auto">
          <a:xfrm>
            <a:off x="414431" y="2008808"/>
            <a:ext cx="5058384" cy="4701074"/>
          </a:xfrm>
          <a:prstGeom prst="rect">
            <a:avLst/>
          </a:prstGeom>
          <a:noFill/>
          <a:ln w="9525">
            <a:noFill/>
            <a:headEnd/>
            <a:tailEnd/>
          </a:ln>
        </p:spPr>
      </p:pic>
      <p:pic>
        <p:nvPicPr>
          <p:cNvPr id="15" name="Picture 4">
            <a:hlinkClick r:id="rId4"/>
            <a:extLst>
              <a:ext uri="{FF2B5EF4-FFF2-40B4-BE49-F238E27FC236}">
                <a16:creationId xmlns:a16="http://schemas.microsoft.com/office/drawing/2014/main" id="{37658198-E1A9-BD4D-B6D4-D43C10F828E3}"/>
              </a:ext>
            </a:extLst>
          </p:cNvPr>
          <p:cNvPicPr>
            <a:picLocks noChangeAspect="1"/>
          </p:cNvPicPr>
          <p:nvPr/>
        </p:nvPicPr>
        <p:blipFill>
          <a:blip r:embed="rId5"/>
          <a:stretch>
            <a:fillRect/>
          </a:stretch>
        </p:blipFill>
        <p:spPr>
          <a:xfrm>
            <a:off x="5606313" y="2008808"/>
            <a:ext cx="6310567" cy="3399818"/>
          </a:xfrm>
          <a:prstGeom prst="rect">
            <a:avLst/>
          </a:prstGeom>
        </p:spPr>
      </p:pic>
      <p:pic>
        <p:nvPicPr>
          <p:cNvPr id="5122" name="Picture 2">
            <a:extLst>
              <a:ext uri="{FF2B5EF4-FFF2-40B4-BE49-F238E27FC236}">
                <a16:creationId xmlns:a16="http://schemas.microsoft.com/office/drawing/2014/main" id="{6EFA4027-C6F0-425E-AD06-004E1E71F4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42059" y="704607"/>
            <a:ext cx="1469855" cy="1178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839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1.2 </a:t>
            </a:r>
            <a:r>
              <a:rPr lang="zh-CN" altLang="en-US" dirty="0"/>
              <a:t>自然语言处理的研究内容</a:t>
            </a:r>
            <a:endParaRPr lang="en-US" altLang="zh-CN" dirty="0"/>
          </a:p>
        </p:txBody>
      </p:sp>
      <p:pic>
        <p:nvPicPr>
          <p:cNvPr id="8" name="Picture">
            <a:extLst>
              <a:ext uri="{FF2B5EF4-FFF2-40B4-BE49-F238E27FC236}">
                <a16:creationId xmlns:a16="http://schemas.microsoft.com/office/drawing/2014/main" id="{3A645E79-28E0-A144-9582-FD5252BC2B92}"/>
              </a:ext>
            </a:extLst>
          </p:cNvPr>
          <p:cNvPicPr>
            <a:picLocks noChangeAspect="1"/>
          </p:cNvPicPr>
          <p:nvPr/>
        </p:nvPicPr>
        <p:blipFill>
          <a:blip r:embed="rId2"/>
          <a:stretch>
            <a:fillRect/>
          </a:stretch>
        </p:blipFill>
        <p:spPr bwMode="auto">
          <a:xfrm>
            <a:off x="6854128" y="611638"/>
            <a:ext cx="5119071" cy="6114622"/>
          </a:xfrm>
          <a:prstGeom prst="rect">
            <a:avLst/>
          </a:prstGeom>
          <a:noFill/>
          <a:ln w="9525">
            <a:noFill/>
            <a:headEnd/>
            <a:tailEnd/>
          </a:ln>
        </p:spPr>
      </p:pic>
      <p:pic>
        <p:nvPicPr>
          <p:cNvPr id="7" name="图片 6">
            <a:extLst>
              <a:ext uri="{FF2B5EF4-FFF2-40B4-BE49-F238E27FC236}">
                <a16:creationId xmlns:a16="http://schemas.microsoft.com/office/drawing/2014/main" id="{E271B87E-3BC5-4283-8769-F5A217E78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030" y="1975756"/>
            <a:ext cx="3608991" cy="4442921"/>
          </a:xfrm>
          <a:prstGeom prst="rect">
            <a:avLst/>
          </a:prstGeom>
        </p:spPr>
      </p:pic>
      <p:sp>
        <p:nvSpPr>
          <p:cNvPr id="11" name="矩形 10">
            <a:extLst>
              <a:ext uri="{FF2B5EF4-FFF2-40B4-BE49-F238E27FC236}">
                <a16:creationId xmlns:a16="http://schemas.microsoft.com/office/drawing/2014/main" id="{B6AB3C17-5873-45B5-8062-5F9FD1E5E25E}"/>
              </a:ext>
            </a:extLst>
          </p:cNvPr>
          <p:cNvSpPr/>
          <p:nvPr/>
        </p:nvSpPr>
        <p:spPr>
          <a:xfrm>
            <a:off x="614854" y="6418677"/>
            <a:ext cx="5359159" cy="369332"/>
          </a:xfrm>
          <a:prstGeom prst="rect">
            <a:avLst/>
          </a:prstGeom>
        </p:spPr>
        <p:txBody>
          <a:bodyPr wrap="none">
            <a:spAutoFit/>
          </a:bodyPr>
          <a:lstStyle/>
          <a:p>
            <a:r>
              <a:rPr lang="en-US" altLang="zh-CN" dirty="0">
                <a:hlinkClick r:id="rId4">
                  <a:extLst>
                    <a:ext uri="{A12FA001-AC4F-418D-AE19-62706E023703}">
                      <ahyp:hlinkClr xmlns:ahyp="http://schemas.microsoft.com/office/drawing/2018/hyperlinkcolor" val="tx"/>
                    </a:ext>
                  </a:extLst>
                </a:hlinkClick>
              </a:rPr>
              <a:t>https://www.cnblogs.com/hbuwyg/p/13140882.html</a:t>
            </a:r>
            <a:endParaRPr lang="zh-CN" altLang="en-US" dirty="0"/>
          </a:p>
        </p:txBody>
      </p:sp>
    </p:spTree>
    <p:extLst>
      <p:ext uri="{BB962C8B-B14F-4D97-AF65-F5344CB8AC3E}">
        <p14:creationId xmlns:p14="http://schemas.microsoft.com/office/powerpoint/2010/main" val="4039947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A8124B-8F25-46F7-9B2E-275F252D4E37}"/>
              </a:ext>
            </a:extLst>
          </p:cNvPr>
          <p:cNvSpPr>
            <a:spLocks noGrp="1"/>
          </p:cNvSpPr>
          <p:nvPr>
            <p:ph type="title"/>
          </p:nvPr>
        </p:nvSpPr>
        <p:spPr/>
        <p:txBody>
          <a:bodyPr/>
          <a:lstStyle/>
          <a:p>
            <a:r>
              <a:rPr lang="en-US" altLang="zh-CN" dirty="0"/>
              <a:t>NLP</a:t>
            </a:r>
            <a:r>
              <a:rPr lang="zh-CN" altLang="en-US" dirty="0"/>
              <a:t>发展史</a:t>
            </a:r>
          </a:p>
        </p:txBody>
      </p:sp>
      <p:sp>
        <p:nvSpPr>
          <p:cNvPr id="7" name="内容占位符 6">
            <a:extLst>
              <a:ext uri="{FF2B5EF4-FFF2-40B4-BE49-F238E27FC236}">
                <a16:creationId xmlns:a16="http://schemas.microsoft.com/office/drawing/2014/main" id="{9C267216-CB26-404B-AC29-EF52B793A58D}"/>
              </a:ext>
            </a:extLst>
          </p:cNvPr>
          <p:cNvSpPr>
            <a:spLocks noGrp="1"/>
          </p:cNvSpPr>
          <p:nvPr>
            <p:ph idx="1"/>
          </p:nvPr>
        </p:nvSpPr>
        <p:spPr/>
        <p:txBody>
          <a:bodyPr/>
          <a:lstStyle/>
          <a:p>
            <a:endParaRPr lang="zh-CN" altLang="en-US"/>
          </a:p>
        </p:txBody>
      </p:sp>
      <p:pic>
        <p:nvPicPr>
          <p:cNvPr id="8" name="Picture">
            <a:extLst>
              <a:ext uri="{FF2B5EF4-FFF2-40B4-BE49-F238E27FC236}">
                <a16:creationId xmlns:a16="http://schemas.microsoft.com/office/drawing/2014/main" id="{5C229134-271C-8442-AA46-D596F116FD68}"/>
              </a:ext>
            </a:extLst>
          </p:cNvPr>
          <p:cNvPicPr/>
          <p:nvPr/>
        </p:nvPicPr>
        <p:blipFill>
          <a:blip r:embed="rId2"/>
          <a:stretch>
            <a:fillRect/>
          </a:stretch>
        </p:blipFill>
        <p:spPr bwMode="auto">
          <a:xfrm>
            <a:off x="0" y="3201756"/>
            <a:ext cx="12022675" cy="1595867"/>
          </a:xfrm>
          <a:prstGeom prst="rect">
            <a:avLst/>
          </a:prstGeom>
          <a:noFill/>
          <a:ln w="9525">
            <a:noFill/>
            <a:headEnd/>
            <a:tailEnd/>
          </a:ln>
        </p:spPr>
      </p:pic>
    </p:spTree>
    <p:extLst>
      <p:ext uri="{BB962C8B-B14F-4D97-AF65-F5344CB8AC3E}">
        <p14:creationId xmlns:p14="http://schemas.microsoft.com/office/powerpoint/2010/main" val="2723854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61CC7DE2-10DA-4F6F-A709-912C0383C65A}"/>
              </a:ext>
            </a:extLst>
          </p:cNvPr>
          <p:cNvSpPr>
            <a:spLocks noGrp="1"/>
          </p:cNvSpPr>
          <p:nvPr>
            <p:ph type="title"/>
          </p:nvPr>
        </p:nvSpPr>
        <p:spPr/>
        <p:txBody>
          <a:bodyPr/>
          <a:lstStyle/>
          <a:p>
            <a:r>
              <a:rPr lang="en-US" altLang="zh-CN" dirty="0"/>
              <a:t>1.3 </a:t>
            </a:r>
            <a:r>
              <a:rPr lang="zh-CN" altLang="en-US" dirty="0"/>
              <a:t>自然语言处理的应用领域</a:t>
            </a:r>
            <a:endParaRPr lang="en-US" altLang="zh-CN" dirty="0"/>
          </a:p>
        </p:txBody>
      </p:sp>
      <p:sp>
        <p:nvSpPr>
          <p:cNvPr id="10" name="内容占位符 9">
            <a:extLst>
              <a:ext uri="{FF2B5EF4-FFF2-40B4-BE49-F238E27FC236}">
                <a16:creationId xmlns:a16="http://schemas.microsoft.com/office/drawing/2014/main" id="{E650AFCF-2F52-4ABF-8539-91E294455646}"/>
              </a:ext>
            </a:extLst>
          </p:cNvPr>
          <p:cNvSpPr>
            <a:spLocks noGrp="1"/>
          </p:cNvSpPr>
          <p:nvPr>
            <p:ph idx="1"/>
          </p:nvPr>
        </p:nvSpPr>
        <p:spPr/>
        <p:txBody>
          <a:bodyPr>
            <a:normAutofit/>
          </a:bodyPr>
          <a:lstStyle/>
          <a:p>
            <a:r>
              <a:rPr lang="zh-CN" altLang="en-US" dirty="0"/>
              <a:t>文本分类、信息抽取、自动摘要、智能问答、话题推荐、机器翻译、主题词识别、知识库构建、深度文本表示、命名实体识别、文本生成、文本分析（词法、句法、语法）、语音识别与合成等。</a:t>
            </a:r>
            <a:endParaRPr lang="en-US" altLang="zh-CN" dirty="0"/>
          </a:p>
          <a:p>
            <a:endParaRPr lang="en-US" altLang="zh-CN" dirty="0"/>
          </a:p>
          <a:p>
            <a:r>
              <a:rPr lang="en-US" altLang="zh-CN" dirty="0">
                <a:hlinkClick r:id="rId2"/>
              </a:rPr>
              <a:t>https://blog.csdn.net/weixin_41064957/article/details/78565314</a:t>
            </a:r>
            <a:endParaRPr lang="zh-CN" altLang="en-US" dirty="0"/>
          </a:p>
        </p:txBody>
      </p:sp>
    </p:spTree>
    <p:extLst>
      <p:ext uri="{BB962C8B-B14F-4D97-AF65-F5344CB8AC3E}">
        <p14:creationId xmlns:p14="http://schemas.microsoft.com/office/powerpoint/2010/main" val="2637672431"/>
      </p:ext>
    </p:extLst>
  </p:cSld>
  <p:clrMapOvr>
    <a:masterClrMapping/>
  </p:clrMapOvr>
</p:sld>
</file>

<file path=ppt/theme/theme1.xml><?xml version="1.0" encoding="utf-8"?>
<a:theme xmlns:a="http://schemas.openxmlformats.org/drawingml/2006/main" name="柏林">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柏林">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TM04033917[[fn=柏林]]</Template>
  <TotalTime>124</TotalTime>
  <Words>635</Words>
  <Application>Microsoft Office PowerPoint</Application>
  <PresentationFormat>宽屏</PresentationFormat>
  <Paragraphs>60</Paragraphs>
  <Slides>19</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19</vt:i4>
      </vt:variant>
    </vt:vector>
  </HeadingPairs>
  <TitlesOfParts>
    <vt:vector size="24" baseType="lpstr">
      <vt:lpstr>UKIJ CJK</vt:lpstr>
      <vt:lpstr>等线</vt:lpstr>
      <vt:lpstr>等线 Light</vt:lpstr>
      <vt:lpstr>Arial</vt:lpstr>
      <vt:lpstr>柏林</vt:lpstr>
      <vt:lpstr>自然语言处理技术基础 Natural Language Processing，NLP</vt:lpstr>
      <vt:lpstr>教材和教参</vt:lpstr>
      <vt:lpstr>第1章 绪论</vt:lpstr>
      <vt:lpstr>1.1 什么是自然语言处理</vt:lpstr>
      <vt:lpstr>机器语言和人类语言之间沟通的桥梁 实现人机交流目的</vt:lpstr>
      <vt:lpstr>计算机科学、人工智能、语言学的交叉学科</vt:lpstr>
      <vt:lpstr>1.2 自然语言处理的研究内容</vt:lpstr>
      <vt:lpstr>NLP发展史</vt:lpstr>
      <vt:lpstr>1.3 自然语言处理的应用领域</vt:lpstr>
      <vt:lpstr>PowerPoint 演示文稿</vt:lpstr>
      <vt:lpstr>1.4 自然语言处理中用到的知识</vt:lpstr>
      <vt:lpstr>1.5 自然语言处理面临的困难</vt:lpstr>
      <vt:lpstr>PowerPoint 演示文稿</vt:lpstr>
      <vt:lpstr>PowerPoint 演示文稿</vt:lpstr>
      <vt:lpstr>PowerPoint 演示文稿</vt:lpstr>
      <vt:lpstr>1.6 自然语言处理的基本方法及其发展</vt:lpstr>
      <vt:lpstr>1.7 学科现状</vt:lpstr>
      <vt:lpstr>1.8 语言、思维和理解</vt:lpstr>
      <vt:lpstr>1.9 本书结构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自然语言处理技术基础</dc:title>
  <dc:creator>David yonggang</dc:creator>
  <cp:lastModifiedBy>David yonggang</cp:lastModifiedBy>
  <cp:revision>24</cp:revision>
  <dcterms:created xsi:type="dcterms:W3CDTF">2020-06-27T17:50:52Z</dcterms:created>
  <dcterms:modified xsi:type="dcterms:W3CDTF">2020-06-27T19:54:54Z</dcterms:modified>
</cp:coreProperties>
</file>